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5.xml"/>
  <Override ContentType="application/vnd.openxmlformats-officedocument.presentationml.comments+xml" PartName="/ppt/comments/comment4.xml"/>
  <Override ContentType="application/vnd.openxmlformats-officedocument.presentationml.comments+xml" PartName="/ppt/comments/comment3.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17" roundtripDataSignature="AMtx7mi4zo7JRYU9lKhEkxVOd6DF/T7V8Q=="/>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6" name="eLily project"/>
  <p:cmAuthor clrIdx="1" id="1" initials="" lastIdx="5" name="Areti"/>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customschemas.google.com/relationships/presentationmetadata" Target="metadata"/><Relationship Id="rId16" Type="http://schemas.openxmlformats.org/officeDocument/2006/relationships/slide" Target="slides/slide10.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19-09-02T10:39:06.910">
    <p:pos x="6000" y="0"/>
    <p:text>(Italy) - Maybe it could be useful to add a brief explanation for each category.</p:text>
    <p:extLst>
      <p:ext uri="{C676402C-5697-4E1C-873F-D02D1690AC5C}">
        <p15:threadingInfo timeZoneBias="0"/>
      </p:ext>
      <p:ext uri="http://customooxmlschemas.google.com/">
        <go:slidesCustomData xmlns:go="http://customooxmlschemas.google.com/" commentPostId="AAAADojEW_Q"/>
      </p:ext>
    </p:extLst>
  </p:cm>
  <p:cm authorId="1" idx="1" dt="2019-08-04T06:26:15.588">
    <p:pos x="2627" y="3110"/>
    <p:text>This a wider category as i have read the definition, we may exclude it</p:text>
    <p:extLst>
      <p:ext uri="{C676402C-5697-4E1C-873F-D02D1690AC5C}">
        <p15:threadingInfo timeZoneBias="0"/>
      </p:ext>
      <p:ext uri="http://customooxmlschemas.google.com/">
        <go:slidesCustomData xmlns:go="http://customooxmlschemas.google.com/" commentPostId="AAAACxPd8bE"/>
      </p:ext>
    </p:extLst>
  </p:cm>
  <p:cm authorId="1" idx="2" dt="2019-08-04T06:24:47.393">
    <p:pos x="3820" y="2304"/>
    <p:text>Please provide definitions in note section or as part of the glossary</p:text>
    <p:extLst>
      <p:ext uri="{C676402C-5697-4E1C-873F-D02D1690AC5C}">
        <p15:threadingInfo timeZoneBias="0"/>
      </p:ext>
      <p:ext uri="http://customooxmlschemas.google.com/">
        <go:slidesCustomData xmlns:go="http://customooxmlschemas.google.com/" commentPostId="AAAACxPd8bM"/>
      </p:ext>
    </p:extLst>
  </p:cm>
  <p:cm authorId="1" idx="3" dt="2019-08-04T06:28:16.932">
    <p:pos x="5007" y="369"/>
    <p:text>add any reference in the end of this slide (author and year)</p:text>
    <p:extLst>
      <p:ext uri="{C676402C-5697-4E1C-873F-D02D1690AC5C}">
        <p15:threadingInfo timeZoneBias="0"/>
      </p:ext>
      <p:ext uri="http://customooxmlschemas.google.com/">
        <go:slidesCustomData xmlns:go="http://customooxmlschemas.google.com/" commentPostId="AAAACxPd8bQ"/>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1" idx="4" dt="2019-08-04T06:29:03.632">
    <p:pos x="146" y="146"/>
    <p:text/>
    <p:extLst>
      <p:ext uri="{C676402C-5697-4E1C-873F-D02D1690AC5C}">
        <p15:threadingInfo timeZoneBias="0"/>
      </p:ext>
      <p:ext uri="http://customooxmlschemas.google.com/">
        <go:slidesCustomData xmlns:go="http://customooxmlschemas.google.com/" commentPostId="AAAACxPd8bU"/>
      </p:ext>
    </p:extLst>
  </p:cm>
  <p:cm authorId="1" idx="5" dt="2019-08-04T06:27:33.879">
    <p:pos x="10" y="10"/>
    <p:text>this slide is a short of repetition from previous slides</p:text>
    <p:extLst>
      <p:ext uri="{C676402C-5697-4E1C-873F-D02D1690AC5C}">
        <p15:threadingInfo timeZoneBias="0"/>
      </p:ext>
      <p:ext uri="http://customooxmlschemas.google.com/">
        <go:slidesCustomData xmlns:go="http://customooxmlschemas.google.com/" commentPostId="AAAACxPd8bI"/>
      </p:ext>
    </p:extLs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2" dt="2019-09-02T10:41:56.657">
    <p:pos x="6000" y="0"/>
    <p:text>(Italy) - Please, can you explain a little deeper?</p:text>
    <p:extLst>
      <p:ext uri="{C676402C-5697-4E1C-873F-D02D1690AC5C}">
        <p15:threadingInfo timeZoneBias="0"/>
      </p:ext>
      <p:ext uri="http://customooxmlschemas.google.com/">
        <go:slidesCustomData xmlns:go="http://customooxmlschemas.google.com/" commentPostId="AAAADojEW_0"/>
      </p:ext>
    </p:extLs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3" dt="2019-09-03T14:28:50.272">
    <p:pos x="5064" y="2744"/>
    <p:text>Greece: et al.</p:text>
    <p:extLst>
      <p:ext uri="{C676402C-5697-4E1C-873F-D02D1690AC5C}">
        <p15:threadingInfo timeZoneBias="0"/>
      </p:ext>
      <p:ext uri="http://customooxmlschemas.google.com/">
        <go:slidesCustomData xmlns:go="http://customooxmlschemas.google.com/" commentPostId="AAAACxt0KcA"/>
      </p:ext>
    </p:extLst>
  </p:cm>
</p:cmLst>
</file>

<file path=ppt/comments/comment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4" dt="2019-09-03T14:29:40.387">
    <p:pos x="137" y="763"/>
    <p:text>(Italy) - Maybe it could be useful to add a brief explanation for each category</p:text>
    <p:extLst>
      <p:ext uri="{C676402C-5697-4E1C-873F-D02D1690AC5C}">
        <p15:threadingInfo timeZoneBias="0"/>
      </p:ext>
      <p:ext uri="http://customooxmlschemas.google.com/">
        <go:slidesCustomData xmlns:go="http://customooxmlschemas.google.com/" commentPostId="AAAADojEZfI"/>
      </p:ext>
    </p:extLst>
  </p:cm>
  <p:cm authorId="0" idx="5" dt="2019-09-03T14:29:40.387">
    <p:pos x="137" y="763"/>
    <p:text>Greece: We agree with Italy, this might be given in trainer's manual</p:text>
    <p:extLst>
      <p:ext uri="{C676402C-5697-4E1C-873F-D02D1690AC5C}">
        <p15:threadingInfo timeZoneBias="0">
          <p15:parentCm authorId="0" idx="4"/>
        </p15:threadingInfo>
      </p:ext>
      <p:ext uri="http://customooxmlschemas.google.com/">
        <go:slidesCustomData xmlns:go="http://customooxmlschemas.google.com/" commentPostId="AAAACxt0Kcw"/>
      </p:ext>
    </p:extLst>
  </p:cm>
  <p:cm authorId="0" idx="6" dt="2019-09-02T10:42:37.007">
    <p:pos x="6000" y="0"/>
    <p:text>Please, add the source of each image. Remember that copyright issues are really important, in particular when we will use the slides in the online training</p:text>
    <p:extLst>
      <p:ext uri="{C676402C-5697-4E1C-873F-D02D1690AC5C}">
        <p15:threadingInfo timeZoneBias="0"/>
      </p:ext>
      <p:ext uri="http://customooxmlschemas.google.com/">
        <go:slidesCustomData xmlns:go="http://customooxmlschemas.google.com/" commentPostId="AAAADojEXA8"/>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8" name="Google Shape;148;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7" name="Google Shape;8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4" name="Google Shape;9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0" name="Google Shape;10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6" name="Google Shape;10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2" name="Google Shape;11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8" name="Google Shape;118;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pl-PL"/>
              <a:t>health literacy: be able to seek, find, understand, and use health information to prevent diseases, promote and keep your health</a:t>
            </a:r>
            <a:endParaRPr/>
          </a:p>
          <a:p>
            <a:pPr indent="0" lvl="0" marL="0" rtl="0" algn="l">
              <a:lnSpc>
                <a:spcPct val="100000"/>
              </a:lnSpc>
              <a:spcBef>
                <a:spcPts val="0"/>
              </a:spcBef>
              <a:spcAft>
                <a:spcPts val="0"/>
              </a:spcAft>
              <a:buSzPts val="1100"/>
              <a:buNone/>
            </a:pPr>
            <a:r>
              <a:rPr lang="pl-PL"/>
              <a:t>traditional literacy: having numeracy and reading skills</a:t>
            </a:r>
            <a:endParaRPr/>
          </a:p>
          <a:p>
            <a:pPr indent="0" lvl="0" marL="0" rtl="0" algn="l">
              <a:lnSpc>
                <a:spcPct val="100000"/>
              </a:lnSpc>
              <a:spcBef>
                <a:spcPts val="0"/>
              </a:spcBef>
              <a:spcAft>
                <a:spcPts val="0"/>
              </a:spcAft>
              <a:buSzPts val="1100"/>
              <a:buNone/>
            </a:pPr>
            <a:r>
              <a:rPr lang="pl-PL"/>
              <a:t>computer literacy: be able to use a computer, computer programs, and internet</a:t>
            </a:r>
            <a:endParaRPr/>
          </a:p>
          <a:p>
            <a:pPr indent="0" lvl="0" marL="0" rtl="0" algn="l">
              <a:lnSpc>
                <a:spcPct val="100000"/>
              </a:lnSpc>
              <a:spcBef>
                <a:spcPts val="0"/>
              </a:spcBef>
              <a:spcAft>
                <a:spcPts val="0"/>
              </a:spcAft>
              <a:buSzPts val="1100"/>
              <a:buNone/>
            </a:pPr>
            <a:r>
              <a:rPr lang="pl-PL"/>
              <a:t>information literacy: be able to find an information and be able to use it for an issue</a:t>
            </a:r>
            <a:endParaRPr/>
          </a:p>
          <a:p>
            <a:pPr indent="0" lvl="0" marL="0" rtl="0" algn="l">
              <a:lnSpc>
                <a:spcPct val="100000"/>
              </a:lnSpc>
              <a:spcBef>
                <a:spcPts val="0"/>
              </a:spcBef>
              <a:spcAft>
                <a:spcPts val="0"/>
              </a:spcAft>
              <a:buSzPts val="1100"/>
              <a:buNone/>
            </a:pPr>
            <a:r>
              <a:rPr lang="pl-PL"/>
              <a:t>scientific literacy: having writting, numerical, and technology skills to understand science, theories, methods of measurements</a:t>
            </a:r>
            <a:endParaRPr/>
          </a:p>
          <a:p>
            <a:pPr indent="0" lvl="0" marL="0" rtl="0" algn="l">
              <a:lnSpc>
                <a:spcPct val="100000"/>
              </a:lnSpc>
              <a:spcBef>
                <a:spcPts val="0"/>
              </a:spcBef>
              <a:spcAft>
                <a:spcPts val="0"/>
              </a:spcAft>
              <a:buSzPts val="1100"/>
              <a:buNone/>
            </a:pPr>
            <a:r>
              <a:rPr lang="pl-PL"/>
              <a:t>media literacy: be able to access, evaluate, and act using any form of communication</a:t>
            </a:r>
            <a:endParaRPr/>
          </a:p>
        </p:txBody>
      </p:sp>
      <p:sp>
        <p:nvSpPr>
          <p:cNvPr id="124" name="Google Shape;12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2" name="Google Shape;142;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titolo" type="title">
  <p:cSld name="TITLE">
    <p:spTree>
      <p:nvGrpSpPr>
        <p:cNvPr id="11" name="Shape 11"/>
        <p:cNvGrpSpPr/>
        <p:nvPr/>
      </p:nvGrpSpPr>
      <p:grpSpPr>
        <a:xfrm>
          <a:off x="0" y="0"/>
          <a:ext cx="0" cy="0"/>
          <a:chOff x="0" y="0"/>
          <a:chExt cx="0" cy="0"/>
        </a:xfrm>
      </p:grpSpPr>
      <p:sp>
        <p:nvSpPr>
          <p:cNvPr id="12" name="Google Shape;12;p12"/>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2"/>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4" name="Google Shape;1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testo verticale" type="vertTx">
  <p:cSld name="VERTICAL_TEXT">
    <p:spTree>
      <p:nvGrpSpPr>
        <p:cNvPr id="68" name="Shape 68"/>
        <p:cNvGrpSpPr/>
        <p:nvPr/>
      </p:nvGrpSpPr>
      <p:grpSpPr>
        <a:xfrm>
          <a:off x="0" y="0"/>
          <a:ext cx="0" cy="0"/>
          <a:chOff x="0" y="0"/>
          <a:chExt cx="0" cy="0"/>
        </a:xfrm>
      </p:grpSpPr>
      <p:sp>
        <p:nvSpPr>
          <p:cNvPr id="69" name="Google Shape;69;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1"/>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testo verticale" type="vertTitleAndTx">
  <p:cSld name="VERTICAL_TITLE_AND_VERTICAL_TEXT">
    <p:spTree>
      <p:nvGrpSpPr>
        <p:cNvPr id="74" name="Shape 74"/>
        <p:cNvGrpSpPr/>
        <p:nvPr/>
      </p:nvGrpSpPr>
      <p:grpSpPr>
        <a:xfrm>
          <a:off x="0" y="0"/>
          <a:ext cx="0" cy="0"/>
          <a:chOff x="0" y="0"/>
          <a:chExt cx="0" cy="0"/>
        </a:xfrm>
      </p:grpSpPr>
      <p:sp>
        <p:nvSpPr>
          <p:cNvPr id="75" name="Google Shape;75;p22"/>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2"/>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contenuto" type="obj">
  <p:cSld name="OBJECT">
    <p:spTree>
      <p:nvGrpSpPr>
        <p:cNvPr id="17" name="Shape 17"/>
        <p:cNvGrpSpPr/>
        <p:nvPr/>
      </p:nvGrpSpPr>
      <p:grpSpPr>
        <a:xfrm>
          <a:off x="0" y="0"/>
          <a:ext cx="0" cy="0"/>
          <a:chOff x="0" y="0"/>
          <a:chExt cx="0" cy="0"/>
        </a:xfrm>
      </p:grpSpPr>
      <p:sp>
        <p:nvSpPr>
          <p:cNvPr id="18" name="Google Shape;18;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0" name="Google Shape;2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testazione sezione" type="secHead">
  <p:cSld name="SECTION_HEADER">
    <p:spTree>
      <p:nvGrpSpPr>
        <p:cNvPr id="23" name="Shape 23"/>
        <p:cNvGrpSpPr/>
        <p:nvPr/>
      </p:nvGrpSpPr>
      <p:grpSpPr>
        <a:xfrm>
          <a:off x="0" y="0"/>
          <a:ext cx="0" cy="0"/>
          <a:chOff x="0" y="0"/>
          <a:chExt cx="0" cy="0"/>
        </a:xfrm>
      </p:grpSpPr>
      <p:sp>
        <p:nvSpPr>
          <p:cNvPr id="24" name="Google Shape;24;p14"/>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4"/>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26" name="Google Shape;26;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ue contenuti" type="twoObj">
  <p:cSld name="TWO_OBJECTS">
    <p:spTree>
      <p:nvGrpSpPr>
        <p:cNvPr id="29" name="Shape 29"/>
        <p:cNvGrpSpPr/>
        <p:nvPr/>
      </p:nvGrpSpPr>
      <p:grpSpPr>
        <a:xfrm>
          <a:off x="0" y="0"/>
          <a:ext cx="0" cy="0"/>
          <a:chOff x="0" y="0"/>
          <a:chExt cx="0" cy="0"/>
        </a:xfrm>
      </p:grpSpPr>
      <p:sp>
        <p:nvSpPr>
          <p:cNvPr id="30" name="Google Shape;30;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5"/>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2" name="Google Shape;32;p15"/>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3" name="Google Shape;33;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fronto" type="twoTxTwoObj">
  <p:cSld name="TWO_OBJECTS_WITH_TEXT">
    <p:spTree>
      <p:nvGrpSpPr>
        <p:cNvPr id="36" name="Shape 36"/>
        <p:cNvGrpSpPr/>
        <p:nvPr/>
      </p:nvGrpSpPr>
      <p:grpSpPr>
        <a:xfrm>
          <a:off x="0" y="0"/>
          <a:ext cx="0" cy="0"/>
          <a:chOff x="0" y="0"/>
          <a:chExt cx="0" cy="0"/>
        </a:xfrm>
      </p:grpSpPr>
      <p:sp>
        <p:nvSpPr>
          <p:cNvPr id="37" name="Google Shape;3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6"/>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39" name="Google Shape;39;p16"/>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0" name="Google Shape;40;p16"/>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1" name="Google Shape;41;p16"/>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2" name="Google Shape;42;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olo titolo" type="titleOnly">
  <p:cSld name="TITLE_ONLY">
    <p:spTree>
      <p:nvGrpSpPr>
        <p:cNvPr id="45" name="Shape 45"/>
        <p:cNvGrpSpPr/>
        <p:nvPr/>
      </p:nvGrpSpPr>
      <p:grpSpPr>
        <a:xfrm>
          <a:off x="0" y="0"/>
          <a:ext cx="0" cy="0"/>
          <a:chOff x="0" y="0"/>
          <a:chExt cx="0" cy="0"/>
        </a:xfrm>
      </p:grpSpPr>
      <p:sp>
        <p:nvSpPr>
          <p:cNvPr id="46" name="Google Shape;46;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uota" type="blank">
  <p:cSld name="BLANK">
    <p:spTree>
      <p:nvGrpSpPr>
        <p:cNvPr id="50" name="Shape 50"/>
        <p:cNvGrpSpPr/>
        <p:nvPr/>
      </p:nvGrpSpPr>
      <p:grpSpPr>
        <a:xfrm>
          <a:off x="0" y="0"/>
          <a:ext cx="0" cy="0"/>
          <a:chOff x="0" y="0"/>
          <a:chExt cx="0" cy="0"/>
        </a:xfrm>
      </p:grpSpPr>
      <p:sp>
        <p:nvSpPr>
          <p:cNvPr id="51" name="Google Shape;51;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uto con didascalia" type="objTx">
  <p:cSld name="OBJECT_WITH_CAPTION_TEXT">
    <p:spTree>
      <p:nvGrpSpPr>
        <p:cNvPr id="54" name="Shape 54"/>
        <p:cNvGrpSpPr/>
        <p:nvPr/>
      </p:nvGrpSpPr>
      <p:grpSpPr>
        <a:xfrm>
          <a:off x="0" y="0"/>
          <a:ext cx="0" cy="0"/>
          <a:chOff x="0" y="0"/>
          <a:chExt cx="0" cy="0"/>
        </a:xfrm>
      </p:grpSpPr>
      <p:sp>
        <p:nvSpPr>
          <p:cNvPr id="55" name="Google Shape;55;p1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magine con didascalia" type="picTx">
  <p:cSld name="PICTURE_WITH_CAPTION_TEXT">
    <p:spTree>
      <p:nvGrpSpPr>
        <p:cNvPr id="61" name="Shape 61"/>
        <p:cNvGrpSpPr/>
        <p:nvPr/>
      </p:nvGrpSpPr>
      <p:grpSpPr>
        <a:xfrm>
          <a:off x="0" y="0"/>
          <a:ext cx="0" cy="0"/>
          <a:chOff x="0" y="0"/>
          <a:chExt cx="0" cy="0"/>
        </a:xfrm>
      </p:grpSpPr>
      <p:sp>
        <p:nvSpPr>
          <p:cNvPr id="62" name="Google Shape;62;p2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100000"/>
              </a:lnSpc>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2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l-PL"/>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omments" Target="../comments/comment1.xm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omments" Target="../comments/comment2.xm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omments" Target="../comments/comment3.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omments" Target="../comments/comment4.xml"/><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omments" Target="../comments/comment5.xml"/><Relationship Id="rId4" Type="http://schemas.openxmlformats.org/officeDocument/2006/relationships/image" Target="../media/image1.jpg"/><Relationship Id="rId10" Type="http://schemas.openxmlformats.org/officeDocument/2006/relationships/image" Target="../media/image7.png"/><Relationship Id="rId9" Type="http://schemas.openxmlformats.org/officeDocument/2006/relationships/image" Target="../media/image4.png"/><Relationship Id="rId5" Type="http://schemas.openxmlformats.org/officeDocument/2006/relationships/image" Target="../media/image8.png"/><Relationship Id="rId6" Type="http://schemas.openxmlformats.org/officeDocument/2006/relationships/image" Target="../media/image10.png"/><Relationship Id="rId7" Type="http://schemas.openxmlformats.org/officeDocument/2006/relationships/image" Target="../media/image9.png"/><Relationship Id="rId8"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g"/><Relationship Id="rId4" Type="http://schemas.openxmlformats.org/officeDocument/2006/relationships/hyperlink" Target="http://doi.org/http:/dx.doi.org/10.1186/1471-2458-12-80"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3" name="Shape 83"/>
        <p:cNvGrpSpPr/>
        <p:nvPr/>
      </p:nvGrpSpPr>
      <p:grpSpPr>
        <a:xfrm>
          <a:off x="0" y="0"/>
          <a:ext cx="0" cy="0"/>
          <a:chOff x="0" y="0"/>
          <a:chExt cx="0" cy="0"/>
        </a:xfrm>
      </p:grpSpPr>
      <p:sp>
        <p:nvSpPr>
          <p:cNvPr id="84" name="Google Shape;84;p1"/>
          <p:cNvSpPr txBox="1"/>
          <p:nvPr/>
        </p:nvSpPr>
        <p:spPr>
          <a:xfrm>
            <a:off x="5436096" y="2996952"/>
            <a:ext cx="3312368"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pl-PL" sz="3600" u="none" cap="none" strike="noStrike">
                <a:solidFill>
                  <a:schemeClr val="dk1"/>
                </a:solidFill>
                <a:latin typeface="Calibri"/>
                <a:ea typeface="Calibri"/>
                <a:cs typeface="Calibri"/>
                <a:sym typeface="Calibri"/>
              </a:rPr>
              <a:t>eHealth and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600"/>
              <a:buFont typeface="Arial"/>
              <a:buNone/>
            </a:pPr>
            <a:r>
              <a:rPr b="1" i="0" lang="pl-PL" sz="3600" u="none" cap="none" strike="noStrike">
                <a:solidFill>
                  <a:schemeClr val="dk1"/>
                </a:solidFill>
                <a:latin typeface="Calibri"/>
                <a:ea typeface="Calibri"/>
                <a:cs typeface="Calibri"/>
                <a:sym typeface="Calibri"/>
              </a:rPr>
              <a:t>eHealth literacy</a:t>
            </a:r>
            <a:endParaRPr b="1" i="0" sz="36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9" name="Shape 149"/>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8" name="Shape 88"/>
        <p:cNvGrpSpPr/>
        <p:nvPr/>
      </p:nvGrpSpPr>
      <p:grpSpPr>
        <a:xfrm>
          <a:off x="0" y="0"/>
          <a:ext cx="0" cy="0"/>
          <a:chOff x="0" y="0"/>
          <a:chExt cx="0" cy="0"/>
        </a:xfrm>
      </p:grpSpPr>
      <p:sp>
        <p:nvSpPr>
          <p:cNvPr id="89" name="Google Shape;89;p2"/>
          <p:cNvSpPr txBox="1"/>
          <p:nvPr/>
        </p:nvSpPr>
        <p:spPr>
          <a:xfrm>
            <a:off x="2195736" y="548680"/>
            <a:ext cx="6480720"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000"/>
              <a:buFont typeface="Calibri"/>
              <a:buNone/>
            </a:pPr>
            <a:r>
              <a:rPr b="1" i="0" lang="pl-PL" sz="4000" u="none" cap="none" strike="noStrike">
                <a:solidFill>
                  <a:srgbClr val="000000"/>
                </a:solidFill>
                <a:latin typeface="Calibri"/>
                <a:ea typeface="Calibri"/>
                <a:cs typeface="Calibri"/>
                <a:sym typeface="Calibri"/>
              </a:rPr>
              <a:t>Defining Health and eHealth</a:t>
            </a:r>
            <a:endParaRPr b="1" i="0" sz="4000" u="none" cap="none" strike="noStrike">
              <a:solidFill>
                <a:srgbClr val="000000"/>
              </a:solidFill>
              <a:latin typeface="Calibri"/>
              <a:ea typeface="Calibri"/>
              <a:cs typeface="Calibri"/>
              <a:sym typeface="Calibri"/>
            </a:endParaRPr>
          </a:p>
        </p:txBody>
      </p:sp>
      <p:sp>
        <p:nvSpPr>
          <p:cNvPr id="90" name="Google Shape;90;p2"/>
          <p:cNvSpPr txBox="1"/>
          <p:nvPr/>
        </p:nvSpPr>
        <p:spPr>
          <a:xfrm>
            <a:off x="865131" y="1628800"/>
            <a:ext cx="7776864" cy="138499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pl-PL" sz="2800" u="none" cap="none" strike="noStrike">
                <a:solidFill>
                  <a:schemeClr val="dk1"/>
                </a:solidFill>
                <a:latin typeface="Calibri"/>
                <a:ea typeface="Calibri"/>
                <a:cs typeface="Calibri"/>
                <a:sym typeface="Calibri"/>
              </a:rPr>
              <a:t>Health: State of full physical, mental and social well-being, not just a total lack of disease or disability</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pl-PL" sz="2800" u="none" cap="none" strike="noStrike">
                <a:solidFill>
                  <a:schemeClr val="dk1"/>
                </a:solidFill>
                <a:latin typeface="Calibri"/>
                <a:ea typeface="Calibri"/>
                <a:cs typeface="Calibri"/>
                <a:sym typeface="Calibri"/>
              </a:rPr>
              <a:t>WHO Constitution, 1948</a:t>
            </a:r>
            <a:endParaRPr b="0" i="0" sz="2800" u="none" cap="none" strike="noStrike">
              <a:solidFill>
                <a:schemeClr val="dk1"/>
              </a:solidFill>
              <a:latin typeface="Calibri"/>
              <a:ea typeface="Calibri"/>
              <a:cs typeface="Calibri"/>
              <a:sym typeface="Calibri"/>
            </a:endParaRPr>
          </a:p>
        </p:txBody>
      </p:sp>
      <p:sp>
        <p:nvSpPr>
          <p:cNvPr id="91" name="Google Shape;91;p2"/>
          <p:cNvSpPr/>
          <p:nvPr/>
        </p:nvSpPr>
        <p:spPr>
          <a:xfrm>
            <a:off x="701570" y="3645024"/>
            <a:ext cx="8172908" cy="203132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1" lang="pl-PL" sz="1800" u="none" cap="none" strike="noStrike">
                <a:solidFill>
                  <a:srgbClr val="000000"/>
                </a:solidFill>
                <a:latin typeface="Times New Roman"/>
                <a:ea typeface="Times New Roman"/>
                <a:cs typeface="Times New Roman"/>
                <a:sym typeface="Times New Roman"/>
              </a:rPr>
              <a:t>e-health is an emerging field in the intersection of medical informatics, public health and business, referring to health services and information delivered or enhanced through the Internet and related technologies. In a broader sense, the term characterizes not only a technical development, but also a state-of-mind, a way of thinking, an attitude, and a commitment for networked, global thinking, to improve health care locally, regionally, and worldwide by using information and communication technology. Eysenbach, G, 2001</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95" name="Shape 95"/>
        <p:cNvGrpSpPr/>
        <p:nvPr/>
      </p:nvGrpSpPr>
      <p:grpSpPr>
        <a:xfrm>
          <a:off x="0" y="0"/>
          <a:ext cx="0" cy="0"/>
          <a:chOff x="0" y="0"/>
          <a:chExt cx="0" cy="0"/>
        </a:xfrm>
      </p:grpSpPr>
      <p:sp>
        <p:nvSpPr>
          <p:cNvPr id="96" name="Google Shape;96;p3"/>
          <p:cNvSpPr txBox="1"/>
          <p:nvPr/>
        </p:nvSpPr>
        <p:spPr>
          <a:xfrm>
            <a:off x="2195736" y="548680"/>
            <a:ext cx="6840760"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000"/>
              <a:buFont typeface="Calibri"/>
              <a:buNone/>
            </a:pPr>
            <a:r>
              <a:rPr b="1" i="0" lang="pl-PL" sz="4000" u="none" cap="none" strike="noStrike">
                <a:solidFill>
                  <a:srgbClr val="000000"/>
                </a:solidFill>
                <a:latin typeface="Calibri"/>
                <a:ea typeface="Calibri"/>
                <a:cs typeface="Calibri"/>
                <a:sym typeface="Calibri"/>
              </a:rPr>
              <a:t>eHealth – areas of interest</a:t>
            </a:r>
            <a:endParaRPr b="1" i="0" sz="4000" u="none" cap="none" strike="noStrike">
              <a:solidFill>
                <a:srgbClr val="000000"/>
              </a:solidFill>
              <a:latin typeface="Calibri"/>
              <a:ea typeface="Calibri"/>
              <a:cs typeface="Calibri"/>
              <a:sym typeface="Calibri"/>
            </a:endParaRPr>
          </a:p>
        </p:txBody>
      </p:sp>
      <p:sp>
        <p:nvSpPr>
          <p:cNvPr id="97" name="Google Shape;97;p3"/>
          <p:cNvSpPr txBox="1"/>
          <p:nvPr/>
        </p:nvSpPr>
        <p:spPr>
          <a:xfrm>
            <a:off x="827584" y="1916832"/>
            <a:ext cx="7920880" cy="3539430"/>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managing of health information</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information and communication technologies in healthcare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Calibri"/>
              <a:buNone/>
            </a:pPr>
            <a:r>
              <a:rPr b="0" i="0" lang="pl-PL" sz="2800" u="none" cap="none" strike="noStrike">
                <a:solidFill>
                  <a:srgbClr val="000000"/>
                </a:solidFill>
                <a:latin typeface="Calibri"/>
                <a:ea typeface="Calibri"/>
                <a:cs typeface="Calibri"/>
                <a:sym typeface="Calibri"/>
              </a:rPr>
              <a:t>and also:</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telemedicine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telehealth / remote medical care</a:t>
            </a:r>
            <a:endParaRPr b="0" i="0" sz="2800" u="none" cap="none" strike="noStrike">
              <a:solidFill>
                <a:srgbClr val="000000"/>
              </a:solidFill>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telematics in health care</a:t>
            </a:r>
            <a:endParaRPr b="0" i="0" sz="2800" u="none" cap="none" strike="noStrike">
              <a:solidFill>
                <a:srgbClr val="000000"/>
              </a:solidFill>
              <a:latin typeface="Calibri"/>
              <a:ea typeface="Calibri"/>
              <a:cs typeface="Calibri"/>
              <a:sym typeface="Calibri"/>
            </a:endParaRPr>
          </a:p>
          <a:p>
            <a:pPr indent="-342900" lvl="0" marL="342900" marR="0" rtl="0" algn="just">
              <a:lnSpc>
                <a:spcPct val="100000"/>
              </a:lnSpc>
              <a:spcBef>
                <a:spcPts val="0"/>
              </a:spcBef>
              <a:spcAft>
                <a:spcPts val="0"/>
              </a:spcAft>
              <a:buClr>
                <a:srgbClr val="000000"/>
              </a:buClr>
              <a:buSzPts val="2800"/>
              <a:buFont typeface="Courier New"/>
              <a:buChar char="o"/>
            </a:pPr>
            <a:r>
              <a:rPr b="0" i="0" lang="pl-PL" sz="2800" u="none" cap="none" strike="noStrike">
                <a:solidFill>
                  <a:srgbClr val="000000"/>
                </a:solidFill>
                <a:latin typeface="Calibri"/>
                <a:ea typeface="Calibri"/>
                <a:cs typeface="Calibri"/>
                <a:sym typeface="Calibri"/>
              </a:rPr>
              <a:t>medical informatics</a:t>
            </a:r>
            <a:endParaRPr b="0" i="0" sz="28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1" name="Shape 101"/>
        <p:cNvGrpSpPr/>
        <p:nvPr/>
      </p:nvGrpSpPr>
      <p:grpSpPr>
        <a:xfrm>
          <a:off x="0" y="0"/>
          <a:ext cx="0" cy="0"/>
          <a:chOff x="0" y="0"/>
          <a:chExt cx="0" cy="0"/>
        </a:xfrm>
      </p:grpSpPr>
      <p:sp>
        <p:nvSpPr>
          <p:cNvPr id="102" name="Google Shape;102;p4"/>
          <p:cNvSpPr txBox="1"/>
          <p:nvPr/>
        </p:nvSpPr>
        <p:spPr>
          <a:xfrm>
            <a:off x="2123728" y="692696"/>
            <a:ext cx="8640960"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Calibri"/>
              <a:buNone/>
            </a:pPr>
            <a:r>
              <a:rPr b="1" i="0" lang="pl-PL" sz="3200" u="none" cap="none" strike="noStrike">
                <a:solidFill>
                  <a:srgbClr val="000000"/>
                </a:solidFill>
                <a:latin typeface="Calibri"/>
                <a:ea typeface="Calibri"/>
                <a:cs typeface="Calibri"/>
                <a:sym typeface="Calibri"/>
              </a:rPr>
              <a:t>eHealth- advantages </a:t>
            </a:r>
            <a:endParaRPr b="0" i="0" sz="1400" u="none" cap="none" strike="noStrike">
              <a:solidFill>
                <a:srgbClr val="000000"/>
              </a:solidFill>
              <a:latin typeface="Arial"/>
              <a:ea typeface="Arial"/>
              <a:cs typeface="Arial"/>
              <a:sym typeface="Arial"/>
            </a:endParaRPr>
          </a:p>
        </p:txBody>
      </p:sp>
      <p:sp>
        <p:nvSpPr>
          <p:cNvPr id="103" name="Google Shape;103;p4"/>
          <p:cNvSpPr txBox="1"/>
          <p:nvPr/>
        </p:nvSpPr>
        <p:spPr>
          <a:xfrm>
            <a:off x="611560" y="1484784"/>
            <a:ext cx="7920880" cy="3785652"/>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medical teleconsultation,</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access to relevant health information for patients, carers as well as medical professionals ,</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e-learning – distant learning,</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saving time and money,</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access to patients health records,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exchange of medical information between countries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growing availability (including financial) of ICT infrastructure (tablets, smartphones, internet, GPS)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communication opportunities (forum, chat, web platforms)</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107" name="Shape 107"/>
        <p:cNvGrpSpPr/>
        <p:nvPr/>
      </p:nvGrpSpPr>
      <p:grpSpPr>
        <a:xfrm>
          <a:off x="0" y="0"/>
          <a:ext cx="0" cy="0"/>
          <a:chOff x="0" y="0"/>
          <a:chExt cx="0" cy="0"/>
        </a:xfrm>
      </p:grpSpPr>
      <p:sp>
        <p:nvSpPr>
          <p:cNvPr id="108" name="Google Shape;108;p5"/>
          <p:cNvSpPr txBox="1"/>
          <p:nvPr/>
        </p:nvSpPr>
        <p:spPr>
          <a:xfrm>
            <a:off x="899592" y="692696"/>
            <a:ext cx="9865096"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Calibri"/>
              <a:buNone/>
            </a:pPr>
            <a:r>
              <a:rPr b="1" i="0" lang="pl-PL" sz="3200" u="none" cap="none" strike="noStrike">
                <a:solidFill>
                  <a:srgbClr val="000000"/>
                </a:solidFill>
                <a:latin typeface="Calibri"/>
                <a:ea typeface="Calibri"/>
                <a:cs typeface="Calibri"/>
                <a:sym typeface="Calibri"/>
              </a:rPr>
              <a:t>eHealth- some useful applications for our health</a:t>
            </a:r>
            <a:endParaRPr b="1" i="0" sz="3200" u="none" cap="none" strike="noStrike">
              <a:solidFill>
                <a:srgbClr val="000000"/>
              </a:solidFill>
              <a:latin typeface="Calibri"/>
              <a:ea typeface="Calibri"/>
              <a:cs typeface="Calibri"/>
              <a:sym typeface="Calibri"/>
            </a:endParaRPr>
          </a:p>
        </p:txBody>
      </p:sp>
      <p:sp>
        <p:nvSpPr>
          <p:cNvPr id="109" name="Google Shape;109;p5"/>
          <p:cNvSpPr txBox="1"/>
          <p:nvPr/>
        </p:nvSpPr>
        <p:spPr>
          <a:xfrm>
            <a:off x="755576" y="2204864"/>
            <a:ext cx="7920880" cy="2308324"/>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electronic transfer of prescriptions,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electronic patient records,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digital imaging and related services and reporting.</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portals, forums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terminology systems for clinical records and medicines,</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e-learning platforms and health related websites</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113" name="Shape 113"/>
        <p:cNvGrpSpPr/>
        <p:nvPr/>
      </p:nvGrpSpPr>
      <p:grpSpPr>
        <a:xfrm>
          <a:off x="0" y="0"/>
          <a:ext cx="0" cy="0"/>
          <a:chOff x="0" y="0"/>
          <a:chExt cx="0" cy="0"/>
        </a:xfrm>
      </p:grpSpPr>
      <p:sp>
        <p:nvSpPr>
          <p:cNvPr id="114" name="Google Shape;114;p6"/>
          <p:cNvSpPr txBox="1"/>
          <p:nvPr/>
        </p:nvSpPr>
        <p:spPr>
          <a:xfrm>
            <a:off x="1475656" y="692696"/>
            <a:ext cx="8640960"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Calibri"/>
              <a:buNone/>
            </a:pPr>
            <a:r>
              <a:rPr b="1" i="0" lang="pl-PL" sz="3200" u="none" cap="none" strike="noStrike">
                <a:solidFill>
                  <a:srgbClr val="000000"/>
                </a:solidFill>
                <a:latin typeface="Calibri"/>
                <a:ea typeface="Calibri"/>
                <a:cs typeface="Calibri"/>
                <a:sym typeface="Calibri"/>
              </a:rPr>
              <a:t>eHealth – Conditions and requirements</a:t>
            </a:r>
            <a:endParaRPr b="1" i="0" sz="3200" u="none" cap="none" strike="noStrike">
              <a:solidFill>
                <a:srgbClr val="000000"/>
              </a:solidFill>
              <a:latin typeface="Calibri"/>
              <a:ea typeface="Calibri"/>
              <a:cs typeface="Calibri"/>
              <a:sym typeface="Calibri"/>
            </a:endParaRPr>
          </a:p>
        </p:txBody>
      </p:sp>
      <p:sp>
        <p:nvSpPr>
          <p:cNvPr id="115" name="Google Shape;115;p6"/>
          <p:cNvSpPr txBox="1"/>
          <p:nvPr/>
        </p:nvSpPr>
        <p:spPr>
          <a:xfrm>
            <a:off x="1835696" y="1700808"/>
            <a:ext cx="6578006" cy="2943563"/>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2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equipment eg.</a:t>
            </a:r>
            <a:r>
              <a:rPr lang="pl-PL" sz="2400">
                <a:latin typeface="Calibri"/>
                <a:ea typeface="Calibri"/>
                <a:cs typeface="Calibri"/>
                <a:sym typeface="Calibri"/>
              </a:rPr>
              <a:t> computers, tablets</a:t>
            </a:r>
            <a:endParaRPr b="0" i="0" sz="1400" u="none" cap="none" strike="noStrike">
              <a:solidFill>
                <a:srgbClr val="000000"/>
              </a:solidFill>
              <a:latin typeface="Arial"/>
              <a:ea typeface="Arial"/>
              <a:cs typeface="Arial"/>
              <a:sym typeface="Arial"/>
            </a:endParaRPr>
          </a:p>
          <a:p>
            <a:pPr indent="-342900" lvl="0" marL="342900" marR="0" rtl="0" algn="just">
              <a:lnSpc>
                <a:spcPct val="2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internet access </a:t>
            </a:r>
            <a:endParaRPr b="0" i="0" sz="2400" u="none" cap="none" strike="noStrike">
              <a:solidFill>
                <a:srgbClr val="000000"/>
              </a:solidFill>
              <a:latin typeface="Calibri"/>
              <a:ea typeface="Calibri"/>
              <a:cs typeface="Calibri"/>
              <a:sym typeface="Calibri"/>
            </a:endParaRPr>
          </a:p>
          <a:p>
            <a:pPr indent="-342900" lvl="0" marL="342900" marR="0" rtl="0" algn="l">
              <a:lnSpc>
                <a:spcPct val="2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eHealth literacy skills eg. </a:t>
            </a:r>
            <a:r>
              <a:rPr lang="pl-PL" sz="2400">
                <a:latin typeface="Calibri"/>
                <a:ea typeface="Calibri"/>
                <a:cs typeface="Calibri"/>
                <a:sym typeface="Calibri"/>
              </a:rPr>
              <a:t>computer skills, ability to find health information from the internet</a:t>
            </a:r>
            <a:endParaRPr b="0" i="0" sz="1400" u="none" cap="none" strike="noStrike">
              <a:solidFill>
                <a:srgbClr val="000000"/>
              </a:solidFill>
              <a:latin typeface="Arial"/>
              <a:ea typeface="Arial"/>
              <a:cs typeface="Arial"/>
              <a:sym typeface="Arial"/>
            </a:endParaRPr>
          </a:p>
          <a:p>
            <a:pPr indent="-342900" lvl="0" marL="342900" marR="0" rtl="0" algn="just">
              <a:lnSpc>
                <a:spcPct val="200000"/>
              </a:lnSpc>
              <a:spcBef>
                <a:spcPts val="0"/>
              </a:spcBef>
              <a:spcAft>
                <a:spcPts val="0"/>
              </a:spcAft>
              <a:buClr>
                <a:srgbClr val="000000"/>
              </a:buClr>
              <a:buSzPts val="2400"/>
              <a:buFont typeface="Courier New"/>
              <a:buChar char="o"/>
            </a:pPr>
            <a:r>
              <a:rPr b="0" i="0" lang="pl-PL" sz="2400" u="none" cap="none" strike="noStrike">
                <a:solidFill>
                  <a:srgbClr val="000000"/>
                </a:solidFill>
                <a:latin typeface="Calibri"/>
                <a:ea typeface="Calibri"/>
                <a:cs typeface="Calibri"/>
                <a:sym typeface="Calibri"/>
              </a:rPr>
              <a:t>change of attitude towards technology eg. have a motivation or be willing to u</a:t>
            </a:r>
            <a:r>
              <a:rPr lang="pl-PL" sz="2400">
                <a:latin typeface="Calibri"/>
                <a:ea typeface="Calibri"/>
                <a:cs typeface="Calibri"/>
                <a:sym typeface="Calibri"/>
              </a:rPr>
              <a:t>se technology</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119" name="Shape 119"/>
        <p:cNvGrpSpPr/>
        <p:nvPr/>
      </p:nvGrpSpPr>
      <p:grpSpPr>
        <a:xfrm>
          <a:off x="0" y="0"/>
          <a:ext cx="0" cy="0"/>
          <a:chOff x="0" y="0"/>
          <a:chExt cx="0" cy="0"/>
        </a:xfrm>
      </p:grpSpPr>
      <p:sp>
        <p:nvSpPr>
          <p:cNvPr id="120" name="Google Shape;120;p7"/>
          <p:cNvSpPr txBox="1"/>
          <p:nvPr/>
        </p:nvSpPr>
        <p:spPr>
          <a:xfrm>
            <a:off x="2195736" y="548680"/>
            <a:ext cx="6480720"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000"/>
              <a:buFont typeface="Arial"/>
              <a:buNone/>
            </a:pPr>
            <a:r>
              <a:rPr b="1" i="0" lang="pl-PL" sz="4000" u="none" cap="none" strike="noStrike">
                <a:solidFill>
                  <a:schemeClr val="dk1"/>
                </a:solidFill>
                <a:latin typeface="Calibri"/>
                <a:ea typeface="Calibri"/>
                <a:cs typeface="Calibri"/>
                <a:sym typeface="Calibri"/>
              </a:rPr>
              <a:t>eHealth Literacy</a:t>
            </a:r>
            <a:endParaRPr b="1" i="0" sz="4000" u="none" cap="none" strike="noStrike">
              <a:solidFill>
                <a:schemeClr val="dk1"/>
              </a:solidFill>
              <a:latin typeface="Calibri"/>
              <a:ea typeface="Calibri"/>
              <a:cs typeface="Calibri"/>
              <a:sym typeface="Calibri"/>
            </a:endParaRPr>
          </a:p>
        </p:txBody>
      </p:sp>
      <p:sp>
        <p:nvSpPr>
          <p:cNvPr id="121" name="Google Shape;121;p7"/>
          <p:cNvSpPr txBox="1"/>
          <p:nvPr/>
        </p:nvSpPr>
        <p:spPr>
          <a:xfrm>
            <a:off x="827584" y="2420888"/>
            <a:ext cx="7920880" cy="267765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1" lang="pl-PL" sz="2400" u="none" cap="none" strike="noStrike">
                <a:solidFill>
                  <a:schemeClr val="dk1"/>
                </a:solidFill>
                <a:latin typeface="Calibri"/>
                <a:ea typeface="Calibri"/>
                <a:cs typeface="Calibri"/>
                <a:sym typeface="Calibri"/>
              </a:rPr>
              <a:t>The ability to locate, understand, exchange, and evaluate health information from online environments in the presence of dynamic contextual factors and to apply the knowledge gained across ecological levels for the purposes of maintaining or improving health.</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2400"/>
              <a:buFont typeface="Arial"/>
              <a:buNone/>
            </a:pPr>
            <a:r>
              <a:rPr b="0" i="1" lang="pl-PL" sz="2400" u="none" cap="none" strike="noStrike">
                <a:solidFill>
                  <a:schemeClr val="dk1"/>
                </a:solidFill>
                <a:latin typeface="Calibri"/>
                <a:ea typeface="Calibri"/>
                <a:cs typeface="Calibri"/>
                <a:sym typeface="Calibri"/>
              </a:rPr>
              <a:t>Paige et al. , 2018</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1" sz="2400" u="none" cap="none" strike="noStrik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125" name="Shape 125"/>
        <p:cNvGrpSpPr/>
        <p:nvPr/>
      </p:nvGrpSpPr>
      <p:grpSpPr>
        <a:xfrm>
          <a:off x="0" y="0"/>
          <a:ext cx="0" cy="0"/>
          <a:chOff x="0" y="0"/>
          <a:chExt cx="0" cy="0"/>
        </a:xfrm>
      </p:grpSpPr>
      <p:sp>
        <p:nvSpPr>
          <p:cNvPr id="126" name="Google Shape;126;p8"/>
          <p:cNvSpPr txBox="1"/>
          <p:nvPr/>
        </p:nvSpPr>
        <p:spPr>
          <a:xfrm>
            <a:off x="3207138" y="504884"/>
            <a:ext cx="6480720"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000"/>
              <a:buFont typeface="Calibri"/>
              <a:buNone/>
            </a:pPr>
            <a:r>
              <a:rPr b="1" i="0" lang="pl-PL" sz="4000" u="none" cap="none" strike="noStrike">
                <a:solidFill>
                  <a:srgbClr val="000000"/>
                </a:solidFill>
                <a:latin typeface="Calibri"/>
                <a:ea typeface="Calibri"/>
                <a:cs typeface="Calibri"/>
                <a:sym typeface="Calibri"/>
              </a:rPr>
              <a:t>eHealth Literacy</a:t>
            </a:r>
            <a:endParaRPr b="1" i="0" sz="4000" u="none" cap="none" strike="noStrike">
              <a:solidFill>
                <a:srgbClr val="000000"/>
              </a:solidFill>
              <a:latin typeface="Calibri"/>
              <a:ea typeface="Calibri"/>
              <a:cs typeface="Calibri"/>
              <a:sym typeface="Calibri"/>
            </a:endParaRPr>
          </a:p>
        </p:txBody>
      </p:sp>
      <p:pic>
        <p:nvPicPr>
          <p:cNvPr id="127" name="Google Shape;127;p8"/>
          <p:cNvPicPr preferRelativeResize="0"/>
          <p:nvPr/>
        </p:nvPicPr>
        <p:blipFill rotWithShape="1">
          <a:blip r:embed="rId5">
            <a:alphaModFix/>
          </a:blip>
          <a:srcRect b="0" l="0" r="0" t="0"/>
          <a:stretch/>
        </p:blipFill>
        <p:spPr>
          <a:xfrm>
            <a:off x="59796" y="1687369"/>
            <a:ext cx="2139123" cy="1423854"/>
          </a:xfrm>
          <a:prstGeom prst="rect">
            <a:avLst/>
          </a:prstGeom>
          <a:noFill/>
          <a:ln>
            <a:noFill/>
          </a:ln>
        </p:spPr>
      </p:pic>
      <p:sp>
        <p:nvSpPr>
          <p:cNvPr id="128" name="Google Shape;128;p8"/>
          <p:cNvSpPr txBox="1"/>
          <p:nvPr/>
        </p:nvSpPr>
        <p:spPr>
          <a:xfrm>
            <a:off x="217768" y="1212770"/>
            <a:ext cx="2698048"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Health Literacy</a:t>
            </a:r>
            <a:endParaRPr b="0" i="0" sz="1400" u="none" cap="none" strike="noStrike">
              <a:solidFill>
                <a:srgbClr val="000000"/>
              </a:solidFill>
              <a:latin typeface="Arial"/>
              <a:ea typeface="Arial"/>
              <a:cs typeface="Arial"/>
              <a:sym typeface="Arial"/>
            </a:endParaRPr>
          </a:p>
        </p:txBody>
      </p:sp>
      <p:pic>
        <p:nvPicPr>
          <p:cNvPr id="129" name="Google Shape;129;p8"/>
          <p:cNvPicPr preferRelativeResize="0"/>
          <p:nvPr/>
        </p:nvPicPr>
        <p:blipFill rotWithShape="1">
          <a:blip r:embed="rId6">
            <a:alphaModFix/>
          </a:blip>
          <a:srcRect b="0" l="0" r="0" t="0"/>
          <a:stretch/>
        </p:blipFill>
        <p:spPr>
          <a:xfrm>
            <a:off x="1204605" y="2431102"/>
            <a:ext cx="2002533" cy="1332936"/>
          </a:xfrm>
          <a:prstGeom prst="rect">
            <a:avLst/>
          </a:prstGeom>
          <a:noFill/>
          <a:ln>
            <a:noFill/>
          </a:ln>
        </p:spPr>
      </p:pic>
      <p:sp>
        <p:nvSpPr>
          <p:cNvPr id="130" name="Google Shape;130;p8"/>
          <p:cNvSpPr txBox="1"/>
          <p:nvPr/>
        </p:nvSpPr>
        <p:spPr>
          <a:xfrm>
            <a:off x="1479708" y="2054993"/>
            <a:ext cx="2081117"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Traditional Literacy</a:t>
            </a:r>
            <a:endParaRPr b="0" i="0" sz="1400" u="none" cap="none" strike="noStrike">
              <a:solidFill>
                <a:srgbClr val="000000"/>
              </a:solidFill>
              <a:latin typeface="Arial"/>
              <a:ea typeface="Arial"/>
              <a:cs typeface="Arial"/>
              <a:sym typeface="Arial"/>
            </a:endParaRPr>
          </a:p>
        </p:txBody>
      </p:sp>
      <p:pic>
        <p:nvPicPr>
          <p:cNvPr id="131" name="Google Shape;131;p8"/>
          <p:cNvPicPr preferRelativeResize="0"/>
          <p:nvPr/>
        </p:nvPicPr>
        <p:blipFill rotWithShape="1">
          <a:blip r:embed="rId7">
            <a:alphaModFix/>
          </a:blip>
          <a:srcRect b="0" l="0" r="0" t="0"/>
          <a:stretch/>
        </p:blipFill>
        <p:spPr>
          <a:xfrm>
            <a:off x="2863357" y="3218318"/>
            <a:ext cx="2154295" cy="1423854"/>
          </a:xfrm>
          <a:prstGeom prst="rect">
            <a:avLst/>
          </a:prstGeom>
          <a:noFill/>
          <a:ln>
            <a:noFill/>
          </a:ln>
        </p:spPr>
      </p:pic>
      <p:sp>
        <p:nvSpPr>
          <p:cNvPr id="132" name="Google Shape;132;p8"/>
          <p:cNvSpPr txBox="1"/>
          <p:nvPr/>
        </p:nvSpPr>
        <p:spPr>
          <a:xfrm>
            <a:off x="2978932" y="2712550"/>
            <a:ext cx="2081117"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Computer Literacy</a:t>
            </a:r>
            <a:endParaRPr b="0" i="0" sz="1400" u="none" cap="none" strike="noStrike">
              <a:solidFill>
                <a:srgbClr val="000000"/>
              </a:solidFill>
              <a:latin typeface="Arial"/>
              <a:ea typeface="Arial"/>
              <a:cs typeface="Arial"/>
              <a:sym typeface="Arial"/>
            </a:endParaRPr>
          </a:p>
        </p:txBody>
      </p:sp>
      <p:pic>
        <p:nvPicPr>
          <p:cNvPr id="133" name="Google Shape;133;p8"/>
          <p:cNvPicPr preferRelativeResize="0"/>
          <p:nvPr/>
        </p:nvPicPr>
        <p:blipFill rotWithShape="1">
          <a:blip r:embed="rId8">
            <a:alphaModFix/>
          </a:blip>
          <a:srcRect b="0" l="0" r="0" t="0"/>
          <a:stretch/>
        </p:blipFill>
        <p:spPr>
          <a:xfrm>
            <a:off x="4401422" y="3737616"/>
            <a:ext cx="2274982" cy="1514285"/>
          </a:xfrm>
          <a:prstGeom prst="rect">
            <a:avLst/>
          </a:prstGeom>
          <a:noFill/>
          <a:ln>
            <a:noFill/>
          </a:ln>
        </p:spPr>
      </p:pic>
      <p:sp>
        <p:nvSpPr>
          <p:cNvPr id="134" name="Google Shape;134;p8"/>
          <p:cNvSpPr txBox="1"/>
          <p:nvPr/>
        </p:nvSpPr>
        <p:spPr>
          <a:xfrm>
            <a:off x="4650776" y="3337890"/>
            <a:ext cx="2081117"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Information Literacy</a:t>
            </a:r>
            <a:endParaRPr b="0" i="0" sz="1400" u="none" cap="none" strike="noStrike">
              <a:solidFill>
                <a:srgbClr val="000000"/>
              </a:solidFill>
              <a:latin typeface="Arial"/>
              <a:ea typeface="Arial"/>
              <a:cs typeface="Arial"/>
              <a:sym typeface="Arial"/>
            </a:endParaRPr>
          </a:p>
        </p:txBody>
      </p:sp>
      <p:pic>
        <p:nvPicPr>
          <p:cNvPr id="135" name="Google Shape;135;p8"/>
          <p:cNvPicPr preferRelativeResize="0"/>
          <p:nvPr/>
        </p:nvPicPr>
        <p:blipFill rotWithShape="1">
          <a:blip r:embed="rId9">
            <a:alphaModFix/>
          </a:blip>
          <a:srcRect b="0" l="0" r="0" t="0"/>
          <a:stretch/>
        </p:blipFill>
        <p:spPr>
          <a:xfrm>
            <a:off x="5932542" y="4090863"/>
            <a:ext cx="1456705" cy="1604632"/>
          </a:xfrm>
          <a:prstGeom prst="rect">
            <a:avLst/>
          </a:prstGeom>
          <a:noFill/>
          <a:ln>
            <a:noFill/>
          </a:ln>
        </p:spPr>
      </p:pic>
      <p:sp>
        <p:nvSpPr>
          <p:cNvPr id="136" name="Google Shape;136;p8"/>
          <p:cNvSpPr txBox="1"/>
          <p:nvPr/>
        </p:nvSpPr>
        <p:spPr>
          <a:xfrm>
            <a:off x="5600928" y="3826794"/>
            <a:ext cx="2081117"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Scientific Literacy</a:t>
            </a:r>
            <a:endParaRPr b="0" i="0" sz="1400" u="none" cap="none" strike="noStrike">
              <a:solidFill>
                <a:srgbClr val="000000"/>
              </a:solidFill>
              <a:latin typeface="Arial"/>
              <a:ea typeface="Arial"/>
              <a:cs typeface="Arial"/>
              <a:sym typeface="Arial"/>
            </a:endParaRPr>
          </a:p>
        </p:txBody>
      </p:sp>
      <p:pic>
        <p:nvPicPr>
          <p:cNvPr id="137" name="Google Shape;137;p8"/>
          <p:cNvPicPr preferRelativeResize="0"/>
          <p:nvPr/>
        </p:nvPicPr>
        <p:blipFill rotWithShape="1">
          <a:blip r:embed="rId10">
            <a:alphaModFix/>
          </a:blip>
          <a:srcRect b="0" l="0" r="0" t="0"/>
          <a:stretch/>
        </p:blipFill>
        <p:spPr>
          <a:xfrm>
            <a:off x="7183429" y="4821519"/>
            <a:ext cx="1831752" cy="1219260"/>
          </a:xfrm>
          <a:prstGeom prst="rect">
            <a:avLst/>
          </a:prstGeom>
          <a:noFill/>
          <a:ln>
            <a:noFill/>
          </a:ln>
        </p:spPr>
      </p:pic>
      <p:sp>
        <p:nvSpPr>
          <p:cNvPr id="138" name="Google Shape;138;p8"/>
          <p:cNvSpPr txBox="1"/>
          <p:nvPr/>
        </p:nvSpPr>
        <p:spPr>
          <a:xfrm>
            <a:off x="7062883" y="4436074"/>
            <a:ext cx="2081117"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Media Literacy</a:t>
            </a:r>
            <a:endParaRPr b="0" i="0" sz="1400" u="none" cap="none" strike="noStrike">
              <a:solidFill>
                <a:srgbClr val="000000"/>
              </a:solidFill>
              <a:latin typeface="Arial"/>
              <a:ea typeface="Arial"/>
              <a:cs typeface="Arial"/>
              <a:sym typeface="Arial"/>
            </a:endParaRPr>
          </a:p>
        </p:txBody>
      </p:sp>
      <p:sp>
        <p:nvSpPr>
          <p:cNvPr id="139" name="Google Shape;139;p8"/>
          <p:cNvSpPr txBox="1"/>
          <p:nvPr/>
        </p:nvSpPr>
        <p:spPr>
          <a:xfrm>
            <a:off x="467544" y="6421037"/>
            <a:ext cx="2655404"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pl-PL" sz="1800" u="none" cap="none" strike="noStrike">
                <a:solidFill>
                  <a:schemeClr val="dk1"/>
                </a:solidFill>
                <a:latin typeface="Calibri"/>
                <a:ea typeface="Calibri"/>
                <a:cs typeface="Calibri"/>
                <a:sym typeface="Calibri"/>
              </a:rPr>
              <a:t>Norman &amp; Skinner, 2006</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3" name="Shape 143"/>
        <p:cNvGrpSpPr/>
        <p:nvPr/>
      </p:nvGrpSpPr>
      <p:grpSpPr>
        <a:xfrm>
          <a:off x="0" y="0"/>
          <a:ext cx="0" cy="0"/>
          <a:chOff x="0" y="0"/>
          <a:chExt cx="0" cy="0"/>
        </a:xfrm>
      </p:grpSpPr>
      <p:sp>
        <p:nvSpPr>
          <p:cNvPr id="144" name="Google Shape;144;p9"/>
          <p:cNvSpPr txBox="1"/>
          <p:nvPr/>
        </p:nvSpPr>
        <p:spPr>
          <a:xfrm>
            <a:off x="971600" y="548680"/>
            <a:ext cx="612068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pl-PL" sz="3600" u="none" cap="none" strike="noStrike">
                <a:solidFill>
                  <a:schemeClr val="dk1"/>
                </a:solidFill>
                <a:latin typeface="Calibri"/>
                <a:ea typeface="Calibri"/>
                <a:cs typeface="Calibri"/>
                <a:sym typeface="Calibri"/>
              </a:rPr>
              <a:t>RESOURCES:</a:t>
            </a:r>
            <a:endParaRPr b="0" i="0" sz="1400" u="none" cap="none" strike="noStrike">
              <a:solidFill>
                <a:srgbClr val="000000"/>
              </a:solidFill>
              <a:latin typeface="Arial"/>
              <a:ea typeface="Arial"/>
              <a:cs typeface="Arial"/>
              <a:sym typeface="Arial"/>
            </a:endParaRPr>
          </a:p>
        </p:txBody>
      </p:sp>
      <p:sp>
        <p:nvSpPr>
          <p:cNvPr id="145" name="Google Shape;145;p9"/>
          <p:cNvSpPr txBox="1"/>
          <p:nvPr/>
        </p:nvSpPr>
        <p:spPr>
          <a:xfrm>
            <a:off x="611560" y="1484784"/>
            <a:ext cx="7920880" cy="5078313"/>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WHO (1948) Constitution. World Health Organization, Geneva</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Eysenbach, G.  (2001)What is e-health? (editorial) JMIR 3(2): e20</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Maszczak T. </a:t>
            </a:r>
            <a:r>
              <a:rPr b="0" i="1" lang="pl-PL" sz="1800" u="none" cap="none" strike="noStrike">
                <a:solidFill>
                  <a:schemeClr val="dk1"/>
                </a:solidFill>
                <a:latin typeface="Calibri"/>
                <a:ea typeface="Calibri"/>
                <a:cs typeface="Calibri"/>
                <a:sym typeface="Calibri"/>
              </a:rPr>
              <a:t>Zdrowie jako wartość uniwersalna</a:t>
            </a:r>
            <a:r>
              <a:rPr b="0" i="0" lang="pl-PL" sz="1800" u="none" cap="none" strike="noStrike">
                <a:solidFill>
                  <a:schemeClr val="dk1"/>
                </a:solidFill>
                <a:latin typeface="Calibri"/>
                <a:ea typeface="Calibri"/>
                <a:cs typeface="Calibri"/>
                <a:sym typeface="Calibri"/>
              </a:rPr>
              <a:t>. „Roczniki Naukowe AWF w Poznaniu”. zesz. 54, s. 74, 2005. ISSN 01376578 (pol.)</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IANIS, „Podręcznik dobrych praktyk regionalnych e-Zdrowie. Wyzwania regionalne i ich oddziaływanie”, wrzesień 2007</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Sikorki L., „Perspektywy w e-zdrowiu – oczekiwania i rzeczywistość”, Top Medical Trends 2007</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Soerensen, K., Van den Broucke, S. , Fullam, J. , Doyle, G. , Pelikan, J., Slonska, Z., Brand, H., Soerensen, K., Van den Broucke, S., Fullam, J., Doyle, G., Pelikan, J. J., … Brand, H. (2012). Health literacy and public health: A systematic review and integration of definitions and models. BMC Public Health, 12(8), 80. </a:t>
            </a:r>
            <a:r>
              <a:rPr b="0" i="0" lang="pl-PL" sz="1800" u="sng" cap="none" strike="noStrike">
                <a:solidFill>
                  <a:schemeClr val="dk1"/>
                </a:solidFill>
                <a:latin typeface="Calibri"/>
                <a:ea typeface="Calibri"/>
                <a:cs typeface="Calibri"/>
                <a:sym typeface="Calibri"/>
                <a:hlinkClick r:id="rId4"/>
              </a:rPr>
              <a:t>http://doi.org/http://dx.doi.org/10.1186/1471-2458-12-80</a:t>
            </a:r>
            <a:endParaRPr b="0" i="0" sz="1800" u="none" cap="none" strike="noStrike">
              <a:solidFill>
                <a:schemeClr val="dk1"/>
              </a:solidFill>
              <a:latin typeface="Calibri"/>
              <a:ea typeface="Calibri"/>
              <a:cs typeface="Calibri"/>
              <a:sym typeface="Calibri"/>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Paige, S.R., Stellefson, M. Krieger, J.L. Et al. (2018). Proposing a Transactional Model of eHealth Literacy: Concept Analysis. JMIR, 20(10): e10175</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Courier New"/>
              <a:buChar char="o"/>
            </a:pPr>
            <a:r>
              <a:rPr b="0" i="0" lang="pl-PL" sz="1800" u="none" cap="none" strike="noStrike">
                <a:solidFill>
                  <a:schemeClr val="dk1"/>
                </a:solidFill>
                <a:latin typeface="Calibri"/>
                <a:ea typeface="Calibri"/>
                <a:cs typeface="Calibri"/>
                <a:sym typeface="Calibri"/>
              </a:rPr>
              <a:t>Norman, C.D., Skinner, H.A., (2006). eHealth Literacy: Essential Skills for Consumer Health in a Networked World. JMIR, 8(2):e9</a:t>
            </a:r>
            <a:endParaRPr b="0" i="0" sz="1400" u="none" cap="none" strike="noStrike">
              <a:solidFill>
                <a:srgbClr val="000000"/>
              </a:solidFill>
              <a:latin typeface="Arial"/>
              <a:ea typeface="Arial"/>
              <a:cs typeface="Arial"/>
              <a:sym typeface="Arial"/>
            </a:endParaRPr>
          </a:p>
          <a:p>
            <a:pPr indent="-171450" lvl="0" marL="285750" marR="0" rtl="0" algn="l">
              <a:lnSpc>
                <a:spcPct val="100000"/>
              </a:lnSpc>
              <a:spcBef>
                <a:spcPts val="0"/>
              </a:spcBef>
              <a:spcAft>
                <a:spcPts val="0"/>
              </a:spcAft>
              <a:buClr>
                <a:schemeClr val="dk1"/>
              </a:buClr>
              <a:buSzPts val="1800"/>
              <a:buFont typeface="Courier New"/>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2019-01-04T16:28:11Z</dcterms:created>
  <dc:creator>RSeneca</dc:creator>
</cp:coreProperties>
</file>